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275" r:id="rId2"/>
    <p:sldId id="328" r:id="rId3"/>
    <p:sldId id="329" r:id="rId4"/>
    <p:sldId id="331" r:id="rId5"/>
    <p:sldId id="332" r:id="rId6"/>
    <p:sldId id="292" r:id="rId7"/>
    <p:sldId id="313" r:id="rId8"/>
    <p:sldId id="309" r:id="rId9"/>
    <p:sldId id="312" r:id="rId10"/>
  </p:sldIdLst>
  <p:sldSz cx="12192000" cy="6858000"/>
  <p:notesSz cx="6858000" cy="91440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Open Sans" charset="0"/>
      <p:regular r:id="rId16"/>
      <p:bold r:id="rId17"/>
      <p:italic r:id="rId18"/>
      <p:boldItalic r:id="rId19"/>
    </p:embeddedFont>
    <p:embeddedFont>
      <p:font typeface="Calibri Light" pitchFamily="34" charset="0"/>
      <p:regular r:id="rId20"/>
      <p:italic r:id="rId21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F2A"/>
    <a:srgbClr val="0A0806"/>
    <a:srgbClr val="898684"/>
    <a:srgbClr val="13100D"/>
    <a:srgbClr val="2C4152"/>
    <a:srgbClr val="00AACD"/>
    <a:srgbClr val="90D2E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89" autoAdjust="0"/>
    <p:restoredTop sz="96327"/>
  </p:normalViewPr>
  <p:slideViewPr>
    <p:cSldViewPr snapToGrid="0" snapToObjects="1">
      <p:cViewPr>
        <p:scale>
          <a:sx n="70" d="100"/>
          <a:sy n="70" d="100"/>
        </p:scale>
        <p:origin x="-40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0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4B96D-A147-439A-A5D7-8250EA7B2CF5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A910F-1C60-4C2C-A38D-D1AB441921B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18109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D8C6CA8-94FC-7742-892C-CB018859B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="" xmlns:a16="http://schemas.microsoft.com/office/drawing/2014/main" id="{E37CF686-06B1-994C-918D-5D0DA1637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1820F091-4D25-3740-9D6D-9AE325A63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54E37B82-8FB1-6941-A463-F74AC896A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C8B089C1-3F18-8B42-A6B8-B383F6026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89013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1791F66-A3EC-8A46-A496-D62AF0CF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129BEE40-49EC-4144-9408-156330CC5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964A9CFE-890B-054F-AF5C-F42D9E84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1297B3C8-2F54-3042-B1B7-56405C2C2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D1C34248-CCC9-B341-B9CE-11A99B59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13440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9548D88-BF5E-D048-B4CE-58B9711ED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3E95FB28-176E-8C4F-B9BC-D76D364C1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CCA164DE-8FCF-CA47-A3C4-0ADAC994D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D2786CF1-3B39-9949-9553-B98B6BE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1835A0E6-76D1-4349-8767-3D1986AD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194191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712E814-A78D-DC4E-947D-6F28FB79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28FE281C-9221-0C4C-86DC-75F6FB1748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737A1442-D097-8643-8C1C-31EAE1859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="" xmlns:a16="http://schemas.microsoft.com/office/drawing/2014/main" id="{9F1DCCA5-7A8C-D944-9C84-7C4B61CBF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="" xmlns:a16="http://schemas.microsoft.com/office/drawing/2014/main" id="{3CD58F04-A539-484B-91D1-9758DCD5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="" xmlns:a16="http://schemas.microsoft.com/office/drawing/2014/main" id="{2F245977-C6FC-A94F-9A26-9FF0C538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65836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F902892-8A09-B340-8BE6-A43A7A3C2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20C910DA-B9DB-2541-A0A6-73866AEA4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3694BDA2-86DE-1E41-A6C2-5D0DFAF9B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="" xmlns:a16="http://schemas.microsoft.com/office/drawing/2014/main" id="{D10EB3BE-0DED-DA48-A79F-1FE04FA3C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="" xmlns:a16="http://schemas.microsoft.com/office/drawing/2014/main" id="{64F26C3D-32CE-E141-A6BD-0969E3505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="" xmlns:a16="http://schemas.microsoft.com/office/drawing/2014/main" id="{7D68A525-C9CA-664F-AEFE-AD0BBB5BF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="" xmlns:a16="http://schemas.microsoft.com/office/drawing/2014/main" id="{0BAF7D7C-2C82-BA45-8AE9-1CBC2FDF7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="" xmlns:a16="http://schemas.microsoft.com/office/drawing/2014/main" id="{1353C608-3A88-9645-96BF-A41D36BCA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74611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20CF72B-D51D-8640-80AF-749354B7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="" xmlns:a16="http://schemas.microsoft.com/office/drawing/2014/main" id="{45B1391F-CAFE-4C45-9F5A-C23EC838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F357B3C0-96FE-3D46-AB13-EED649E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="" xmlns:a16="http://schemas.microsoft.com/office/drawing/2014/main" id="{4A504630-711A-5243-AD82-9B26EFCD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05110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="" xmlns:a16="http://schemas.microsoft.com/office/drawing/2014/main" id="{F8C2DA30-4B72-6849-86F2-4C365EFF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="" xmlns:a16="http://schemas.microsoft.com/office/drawing/2014/main" id="{70596AE4-1479-5B42-BFAF-EE6158C4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="" xmlns:a16="http://schemas.microsoft.com/office/drawing/2014/main" id="{19F461C8-A170-DC49-AA28-422D6D795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40933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0AEB04A-F35E-8B49-9561-323AA3BE8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45F0F8AC-72C7-3041-B9EF-02F66B721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="" xmlns:a16="http://schemas.microsoft.com/office/drawing/2014/main" id="{E6A0395E-D667-D741-BB77-6224DF5C2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="" xmlns:a16="http://schemas.microsoft.com/office/drawing/2014/main" id="{56454FED-0C94-804E-A720-779F693B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="" xmlns:a16="http://schemas.microsoft.com/office/drawing/2014/main" id="{78A1B5DA-4CA2-5448-9B84-8C1CA6EA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="" xmlns:a16="http://schemas.microsoft.com/office/drawing/2014/main" id="{C2D54655-80C9-234B-9860-54611788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182860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AAC5DA6-0FC4-E84E-B129-24CB16C0F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="" xmlns:a16="http://schemas.microsoft.com/office/drawing/2014/main" id="{1A44CC5E-5DCB-5D48-9F5E-02C55D9CE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="" xmlns:a16="http://schemas.microsoft.com/office/drawing/2014/main" id="{C49B4CC3-3182-9241-BD89-BA5D56FE3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="" xmlns:a16="http://schemas.microsoft.com/office/drawing/2014/main" id="{27BEBB12-2884-7F4C-A7DC-DE148FBF2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="" xmlns:a16="http://schemas.microsoft.com/office/drawing/2014/main" id="{6E3CFD4D-7649-7F41-BF43-1F2083960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="" xmlns:a16="http://schemas.microsoft.com/office/drawing/2014/main" id="{90D67E00-AAEB-AE4F-8436-9F6ED62F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29661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FD847F5-D74C-4C42-89C0-2CFC99597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="" xmlns:a16="http://schemas.microsoft.com/office/drawing/2014/main" id="{9049871B-7EDC-E94A-8672-852936A82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6B83B0F1-0732-BA4D-9B66-B112A476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AE83B864-ECCF-9944-8C70-40DB1540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1F8AB6F4-2F76-B34A-964B-5AD0554CC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79312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="" xmlns:a16="http://schemas.microsoft.com/office/drawing/2014/main" id="{315452BD-5242-1B42-B2B1-9C775B7B6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="" xmlns:a16="http://schemas.microsoft.com/office/drawing/2014/main" id="{EAC4236B-B268-244D-A025-0492E8CC5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FF2B6FB0-D06C-D040-A404-0CFF1C6EE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D9E0678A-03C5-0143-9471-C2CD3DF6E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E142F798-BF79-0F4D-B861-024954D4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17359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="" xmlns:a16="http://schemas.microsoft.com/office/drawing/2014/main" id="{CB6EEE3D-F2CA-2842-97EF-76D25AF9E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41CA2A26-7183-8941-AF53-43A169F21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004ACDDC-D525-EA4A-AC0F-4C4041DEE7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9134-A5E7-EE4D-8F62-41B6C41E82E6}" type="datetimeFigureOut">
              <a:rPr lang="nl-NL" smtClean="0"/>
              <a:pPr/>
              <a:t>20-11-2024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4652E070-F2CA-9E4D-9E74-519679454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0B39DF4E-8B65-A54E-A5C2-6D79B7CF4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91F2A-A08A-2546-9A1A-82EC6A4F2F9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41395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="" xmlns:a16="http://schemas.microsoft.com/office/drawing/2014/main" id="{4A617FBA-35A4-7148-AA28-F026C48E69E1}"/>
              </a:ext>
            </a:extLst>
          </p:cNvPr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1310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solidFill>
                  <a:srgbClr val="2C4152"/>
                </a:solidFill>
              </a:ln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07E05C4-624F-5B49-8078-84446B45B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4050" y="1079500"/>
            <a:ext cx="5803900" cy="469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8315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="" xmlns:a16="http://schemas.microsoft.com/office/drawing/2014/main" id="{4A617FBA-35A4-7148-AA28-F026C48E69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10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solidFill>
                  <a:srgbClr val="2C4152"/>
                </a:solidFill>
              </a:ln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="" xmlns:a16="http://schemas.microsoft.com/office/drawing/2014/main" id="{57F4B582-095C-9E44-B046-4AD00439E9D6}"/>
              </a:ext>
            </a:extLst>
          </p:cNvPr>
          <p:cNvSpPr/>
          <p:nvPr/>
        </p:nvSpPr>
        <p:spPr>
          <a:xfrm>
            <a:off x="2" y="5523270"/>
            <a:ext cx="12192000" cy="1334731"/>
          </a:xfrm>
          <a:prstGeom prst="rect">
            <a:avLst/>
          </a:prstGeom>
          <a:solidFill>
            <a:srgbClr val="898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719E955-BF2B-6A48-A965-542B83620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132675" y="-120338"/>
            <a:ext cx="2518492" cy="1975514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="" xmlns:a16="http://schemas.microsoft.com/office/drawing/2014/main" id="{1A0A62BE-9D2A-D145-A82E-75CE94FFD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365" y="2437169"/>
            <a:ext cx="8523225" cy="1882874"/>
          </a:xfrm>
        </p:spPr>
        <p:txBody>
          <a:bodyPr>
            <a:noAutofit/>
          </a:bodyPr>
          <a:lstStyle/>
          <a:p>
            <a:pPr algn="ctr">
              <a:lnSpc>
                <a:spcPts val="6800"/>
              </a:lnSpc>
            </a:pPr>
            <a:r>
              <a:rPr lang="nl-NL" sz="7000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Vooraankondiging</a:t>
            </a:r>
            <a:br>
              <a:rPr lang="nl-NL" sz="7000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sz="7000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15</a:t>
            </a:r>
            <a:r>
              <a:rPr lang="nl-NL" sz="7000" b="1" i="1" baseline="30000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nl-NL" sz="7000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7000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fietsweek </a:t>
            </a:r>
            <a:r>
              <a:rPr lang="nl-NL" sz="7000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  <a:r>
              <a:rPr lang="nl-NL" sz="7000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nl-NL" sz="7000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sz="7000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TC </a:t>
            </a:r>
            <a:r>
              <a:rPr lang="nl-NL" sz="7000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Heeze</a:t>
            </a:r>
            <a:endParaRPr lang="nl-NL" sz="7000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="" xmlns:a16="http://schemas.microsoft.com/office/drawing/2014/main" id="{B3248482-F659-1A40-9F04-BC2CE8808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="" xmlns:a16="http://schemas.microsoft.com/office/drawing/2014/main" id="{40369E52-4E39-C74F-B430-31B1EAD49D8C}"/>
              </a:ext>
            </a:extLst>
          </p:cNvPr>
          <p:cNvSpPr txBox="1">
            <a:spLocks/>
          </p:cNvSpPr>
          <p:nvPr/>
        </p:nvSpPr>
        <p:spPr>
          <a:xfrm>
            <a:off x="375313" y="5677469"/>
            <a:ext cx="7855007" cy="7384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ts val="6800"/>
              </a:lnSpc>
              <a:spcBef>
                <a:spcPct val="0"/>
              </a:spcBef>
              <a:buNone/>
              <a:defRPr sz="7000" b="1" i="1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sz="2000" dirty="0" smtClean="0"/>
              <a:t>Bernard </a:t>
            </a:r>
            <a:r>
              <a:rPr lang="nl-NL" sz="2000" dirty="0"/>
              <a:t>Schrauwen, </a:t>
            </a:r>
            <a:r>
              <a:rPr lang="nl-NL" sz="2000" dirty="0" smtClean="0"/>
              <a:t>Joeri Martens, Rob Geilleit</a:t>
            </a:r>
            <a:endParaRPr lang="nl-NL" sz="2000" dirty="0"/>
          </a:p>
        </p:txBody>
      </p:sp>
    </p:spTree>
    <p:extLst>
      <p:ext uri="{BB962C8B-B14F-4D97-AF65-F5344CB8AC3E}">
        <p14:creationId xmlns="" xmlns:p14="http://schemas.microsoft.com/office/powerpoint/2010/main" val="140049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6908" y="0"/>
            <a:ext cx="10379075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Tijdelijke aanduiding voor inhoud 4">
            <a:extLst>
              <a:ext uri="{FF2B5EF4-FFF2-40B4-BE49-F238E27FC236}">
                <a16:creationId xmlns="" xmlns:a16="http://schemas.microsoft.com/office/drawing/2014/main" id="{345AE1ED-5929-E845-961E-C374F3447E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7193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9726BC-F3FF-8944-8160-CA62FD3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816" y="495125"/>
            <a:ext cx="7013677" cy="1571069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nl-NL" sz="4000" b="1" i="1" dirty="0" smtClean="0">
                <a:solidFill>
                  <a:srgbClr val="DEFF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</a:t>
            </a:r>
            <a:r>
              <a:rPr lang="nl-NL" sz="4000" b="1" i="1" baseline="30000" dirty="0" smtClean="0">
                <a:solidFill>
                  <a:srgbClr val="DEFF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</a:t>
            </a:r>
            <a:r>
              <a:rPr lang="nl-NL" sz="4000" b="1" i="1" dirty="0" smtClean="0">
                <a:solidFill>
                  <a:srgbClr val="DEFF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Fietsweek 2025</a:t>
            </a:r>
            <a:endParaRPr lang="nl-NL" sz="4000" b="1" i="1" dirty="0">
              <a:solidFill>
                <a:srgbClr val="DEFF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A0708304-241A-884B-A1E6-DA5B8A33C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  <p:pic>
        <p:nvPicPr>
          <p:cNvPr id="17412" name="Picture 4" descr="C:\Users\klesco\Desktop\Routes_FW25_B_negkopi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59250" y="1751070"/>
            <a:ext cx="7016920" cy="5112000"/>
          </a:xfrm>
          <a:prstGeom prst="rect">
            <a:avLst/>
          </a:prstGeom>
          <a:noFill/>
        </p:spPr>
      </p:pic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CFAC39E0-7F87-ED44-9A16-AF961128BE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-132675" y="-120338"/>
            <a:ext cx="2518492" cy="1975515"/>
          </a:xfrm>
          <a:prstGeom prst="rect">
            <a:avLst/>
          </a:prstGeom>
        </p:spPr>
      </p:pic>
      <p:sp>
        <p:nvSpPr>
          <p:cNvPr id="11" name="Tekstvak 24">
            <a:extLst>
              <a:ext uri="{FF2B5EF4-FFF2-40B4-BE49-F238E27FC236}">
                <a16:creationId xmlns="" xmlns:a16="http://schemas.microsoft.com/office/drawing/2014/main" id="{A1E5E2BC-56B6-ECEE-76EB-AD9E5DE252A2}"/>
              </a:ext>
            </a:extLst>
          </p:cNvPr>
          <p:cNvSpPr txBox="1"/>
          <p:nvPr/>
        </p:nvSpPr>
        <p:spPr>
          <a:xfrm>
            <a:off x="1775011" y="1866139"/>
            <a:ext cx="3052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>
                <a:solidFill>
                  <a:schemeClr val="bg1"/>
                </a:solidFill>
              </a:rPr>
              <a:t>Afgelegde routes 2023</a:t>
            </a:r>
            <a:endParaRPr lang="nl-NL" sz="2000" b="1" dirty="0">
              <a:solidFill>
                <a:schemeClr val="bg1"/>
              </a:solidFill>
            </a:endParaRPr>
          </a:p>
        </p:txBody>
      </p:sp>
      <p:sp>
        <p:nvSpPr>
          <p:cNvPr id="12" name="Tekstvak 24">
            <a:extLst>
              <a:ext uri="{FF2B5EF4-FFF2-40B4-BE49-F238E27FC236}">
                <a16:creationId xmlns="" xmlns:a16="http://schemas.microsoft.com/office/drawing/2014/main" id="{A1E5E2BC-56B6-ECEE-76EB-AD9E5DE252A2}"/>
              </a:ext>
            </a:extLst>
          </p:cNvPr>
          <p:cNvSpPr txBox="1"/>
          <p:nvPr/>
        </p:nvSpPr>
        <p:spPr>
          <a:xfrm>
            <a:off x="2829568" y="4029652"/>
            <a:ext cx="431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bg1"/>
                </a:solidFill>
              </a:rPr>
              <a:t>3 ideeën voor routes 2025</a:t>
            </a:r>
            <a:endParaRPr lang="nl-N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95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35726" y="-26894"/>
            <a:ext cx="6438900" cy="644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Tijdelijke aanduiding voor inhoud 4">
            <a:extLst>
              <a:ext uri="{FF2B5EF4-FFF2-40B4-BE49-F238E27FC236}">
                <a16:creationId xmlns="" xmlns:a16="http://schemas.microsoft.com/office/drawing/2014/main" id="{345AE1ED-5929-E845-961E-C374F3447E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7193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9726BC-F3FF-8944-8160-CA62FD3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817" y="495125"/>
            <a:ext cx="6456436" cy="1571069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nl-NL" sz="4000" b="1" i="1" dirty="0" smtClean="0">
                <a:solidFill>
                  <a:srgbClr val="DEFF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TC Heeze Alpen Tour 2025</a:t>
            </a:r>
            <a:endParaRPr lang="nl-NL" sz="4000" b="1" i="1" dirty="0">
              <a:solidFill>
                <a:srgbClr val="DEFF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="" xmlns:a16="http://schemas.microsoft.com/office/drawing/2014/main" id="{EC9C9056-24EE-3E43-9444-67A4E9F65FBF}"/>
              </a:ext>
            </a:extLst>
          </p:cNvPr>
          <p:cNvSpPr txBox="1"/>
          <p:nvPr/>
        </p:nvSpPr>
        <p:spPr>
          <a:xfrm>
            <a:off x="889791" y="1943208"/>
            <a:ext cx="77778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5-6 Etappes van locatie A naar locatie B</a:t>
            </a:r>
          </a:p>
          <a:p>
            <a:pPr marL="457200" indent="-457200">
              <a:buFont typeface="Arial" pitchFamily="34" charset="0"/>
              <a:buChar char="•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Elke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dag op de fiets naar een nieuwe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locatie</a:t>
            </a:r>
          </a:p>
          <a:p>
            <a:pPr marL="457200" indent="-457200">
              <a:buFont typeface="Arial" pitchFamily="34" charset="0"/>
              <a:buChar char="•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Tour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eindigt weer bij de start locatie van dag 1</a:t>
            </a:r>
            <a:endParaRPr lang="nl-NL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Hoogteverschil in de etappes zal varieren van 1000 – 2500 hm</a:t>
            </a:r>
          </a:p>
          <a:p>
            <a:pPr marL="457200" indent="-457200">
              <a:buFont typeface="Arial" pitchFamily="34" charset="0"/>
              <a:buChar char="•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Indien mogelijk opties voor afkorting of (deels) openbaar vervoer</a:t>
            </a:r>
          </a:p>
          <a:p>
            <a:pPr marL="457200" indent="-457200">
              <a:buFont typeface="Arial" pitchFamily="34" charset="0"/>
              <a:buChar char="•"/>
            </a:pPr>
            <a:endParaRPr lang="nl-NL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Elke ochtend je bagage inpakken / elke avond in een nieuw hotel</a:t>
            </a:r>
            <a:endParaRPr lang="nl-NL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nl-NL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Bagage wordt per auto naar volgend Hotel vervoerd</a:t>
            </a:r>
            <a:endParaRPr lang="nl-NL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CFAC39E0-7F87-ED44-9A16-AF961128B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32675" y="-120338"/>
            <a:ext cx="2518492" cy="197551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A0708304-241A-884B-A1E6-DA5B8A33C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95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61223" y="0"/>
            <a:ext cx="3992562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Tijdelijke aanduiding voor inhoud 4">
            <a:extLst>
              <a:ext uri="{FF2B5EF4-FFF2-40B4-BE49-F238E27FC236}">
                <a16:creationId xmlns="" xmlns:a16="http://schemas.microsoft.com/office/drawing/2014/main" id="{345AE1ED-5929-E845-961E-C374F3447E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7193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9726BC-F3FF-8944-8160-CA62FD3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817" y="495125"/>
            <a:ext cx="6456436" cy="1571069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nl-NL" sz="4000" b="1" i="1" dirty="0" smtClean="0">
                <a:solidFill>
                  <a:srgbClr val="DEFF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Bagage Transport</a:t>
            </a:r>
            <a:endParaRPr lang="nl-NL" sz="4000" b="1" i="1" dirty="0">
              <a:solidFill>
                <a:srgbClr val="DEFF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="" xmlns:a16="http://schemas.microsoft.com/office/drawing/2014/main" id="{EC9C9056-24EE-3E43-9444-67A4E9F65FBF}"/>
              </a:ext>
            </a:extLst>
          </p:cNvPr>
          <p:cNvSpPr txBox="1"/>
          <p:nvPr/>
        </p:nvSpPr>
        <p:spPr>
          <a:xfrm>
            <a:off x="889791" y="1943208"/>
            <a:ext cx="77778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Proberen binnen de groep/club te regelen</a:t>
            </a:r>
          </a:p>
          <a:p>
            <a:pPr marL="457200" indent="-457200">
              <a:buFont typeface="Arial" pitchFamily="34" charset="0"/>
              <a:buChar char="•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Minimaal 2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chauffeurs/auto’s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per dag (afhankelijk van aantal deelnemers)</a:t>
            </a:r>
          </a:p>
          <a:p>
            <a:pPr marL="457200" indent="-457200">
              <a:buFont typeface="Arial" pitchFamily="34" charset="0"/>
              <a:buChar char="•"/>
            </a:pP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Verzoek aan deelnemers om 1 fietsdag (of meerdere) op te offeren als bagage chauffeur</a:t>
            </a:r>
          </a:p>
          <a:p>
            <a:pPr marL="457200" indent="-457200">
              <a:buFont typeface="Arial" pitchFamily="34" charset="0"/>
              <a:buChar char="•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Bereidstellen van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auto (met trekhaak) voor transport</a:t>
            </a: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nl-NL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Financiele compensatie voor vrijwilligers die eventueel enkel als chauffeur mee willen gaan</a:t>
            </a:r>
          </a:p>
          <a:p>
            <a:pPr marL="457200" indent="-457200">
              <a:buFont typeface="Arial" pitchFamily="34" charset="0"/>
              <a:buChar char="•"/>
            </a:pP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Indien niet mogelijk binnen de groep/club, dan wordt bagage transport extern geregeld</a:t>
            </a:r>
            <a:endParaRPr lang="nl-NL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CFAC39E0-7F87-ED44-9A16-AF961128B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32675" y="-120338"/>
            <a:ext cx="2518492" cy="197551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A0708304-241A-884B-A1E6-DA5B8A33C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95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35688" y="-13648"/>
            <a:ext cx="3741738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Tijdelijke aanduiding voor inhoud 4">
            <a:extLst>
              <a:ext uri="{FF2B5EF4-FFF2-40B4-BE49-F238E27FC236}">
                <a16:creationId xmlns="" xmlns:a16="http://schemas.microsoft.com/office/drawing/2014/main" id="{345AE1ED-5929-E845-961E-C374F3447E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9726BC-F3FF-8944-8160-CA62FD3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817" y="485917"/>
            <a:ext cx="7145809" cy="1571069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nl-NL" sz="4000" b="1" i="1" dirty="0" smtClean="0">
                <a:solidFill>
                  <a:srgbClr val="DEFF2A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Verwachte Kosten</a:t>
            </a:r>
            <a:endParaRPr lang="nl-NL" sz="4000" b="1" i="1" dirty="0">
              <a:solidFill>
                <a:srgbClr val="DEFF2A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="" xmlns:a16="http://schemas.microsoft.com/office/drawing/2014/main" id="{EC9C9056-24EE-3E43-9444-67A4E9F65FBF}"/>
              </a:ext>
            </a:extLst>
          </p:cNvPr>
          <p:cNvSpPr txBox="1"/>
          <p:nvPr/>
        </p:nvSpPr>
        <p:spPr>
          <a:xfrm>
            <a:off x="873749" y="2354143"/>
            <a:ext cx="77778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Inschatting kosten :</a:t>
            </a:r>
          </a:p>
          <a:p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(Op basis van 4 personen in auto en 2 personen op de kamer)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Vervoer  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			</a:t>
            </a:r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		€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105</a:t>
            </a:r>
            <a:endParaRPr lang="nl-NL" b="1" i="1" dirty="0">
              <a:solidFill>
                <a:schemeClr val="bg1"/>
              </a:solidFill>
              <a:highlight>
                <a:srgbClr val="FFFF00"/>
              </a:highlight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Accommodatie + halfpension*			€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675</a:t>
            </a: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Bagage Transport	</a:t>
            </a:r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			€  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45</a:t>
            </a:r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Onvoorzien	</a:t>
            </a:r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				</a:t>
            </a:r>
            <a:r>
              <a:rPr lang="nl-NL" b="1" i="1" u="sng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€   </a:t>
            </a:r>
            <a:r>
              <a:rPr lang="nl-NL" b="1" i="1" u="sng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25 </a:t>
            </a:r>
            <a:r>
              <a:rPr lang="nl-NL" b="1" i="1" u="sng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+/+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b="1" i="1" u="sng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nl-NL" b="1" i="1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TOTAAL					€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850</a:t>
            </a:r>
            <a:endParaRPr lang="nl-NL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*</a:t>
            </a:r>
            <a:r>
              <a:rPr lang="nl-NL" dirty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Excl. lunch, drank en overige kosten.</a:t>
            </a:r>
          </a:p>
          <a:p>
            <a:endParaRPr lang="nl-NL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CFAC39E0-7F87-ED44-9A16-AF961128B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32675" y="-120338"/>
            <a:ext cx="2518492" cy="197551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A0708304-241A-884B-A1E6-DA5B8A33C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  <p:sp>
        <p:nvSpPr>
          <p:cNvPr id="4102" name="AutoShape 6" descr="data:image/jpeg;base64,/9j/4AAQSkZJRgABAQAAAQABAAD/2wCEAAkGBxMSEhUTEhMVFhUXGR0bGRgYGR4YGxgaHx0aGBgbIBoaHSgiGRolHhoaIjEiJSkrLi4uGiEzODMtNygtLisBCgoKDg0OGxAQGzUmICYvLS0tNS0tLS0vLS0tLS0tLy0tLy0tLS8tLS0tLS0tLS0tLS0tLS0tLS0tLS0tLS0tLf/AABEIALcBEwMBIgACEQEDEQH/xAAbAAABBQEBAAAAAAAAAAAAAAAFAAIDBAYBB//EAEMQAAIBAgQDBQYEBQIFAwUBAAECEQMhAAQSMQVBUQYTImFxMoGRobHwI0LB0QcUUmLhcvEzQ4KSohUkUxeTstLiFv/EABoBAAMBAQEBAAAAAAAAAAAAAAABAgMEBQb/xAAxEQACAgAEBAMGBwEBAAAAAAAAAQIRAxIhMQQTQVFhkfAFFCKhsdEyQnGBweHxUiP/2gAMAwEAAhEDEQA/AGLxGjyq0/8AuH74jqcay6mO8BPRb/4x573kbE44tc9Tj0edI4VgxNvmu1FJY0KzHzhR8b/TBfh+eSqPDvAMH7vjy9nmL4NcGzJDLLQNiZjT0Pn0xLxpLVlcmL0R6Fpx3TjKDitdKg8eoGY1Rpj3beRG+NLw3PLWG2lhup+cdR/jGsMeMtDKeDKOpNpw4LiTTgfxfiqZdZa7ckG58/JfPGjkkZJN7F3ThwGB/DuM0qqKxZUJMaWYTPIDrOCunApJ7A4tbkYXDguHqPlvhwXBYqIwuO6cSacdC4QDAuOhcD8/xyhRkM4LD8q+I+lrA+pGAlftmZ8FIR/cb/AYlySLUGzWacLTjHUu2NXXJRNHS8j/AKuvuxpuE8Wp5gShgjdTuP3HngU0wcGi5px0LiSMdjDsRFpx3TiSMdjBYEcYUYkjDtOFYyKMd04k04WnAOhkY7GHxhacIYzThacSacKMAyPTjunD4wowAM045pxLGORhDGaMcxJGO4APAyQcPA8sQxbD0OMDce24xYo1iD9x77bYrASbAn54cRBg29bYT1GH8mNQCmSrKdP9pHtKSekWxYo540y5EipTUm3MRY+cYh4XULANzU/G0Ej6HDOMZkQHWAGBBHUQLfX4npjD81G35bL3/wDsqrAgKFOiAZ/Nbxm0dYG3rgBVd9epydRvJMk+c88U6bYvU6+oBXIIG07j38sdEpMwjFDXa1t7beXMdPTBOhxauuXcBzBYAmSWAuTBm19z0xSyWW7ySpNo3O0mAfQE4sEBahXcbAeZsZHric3YeW9xcN4vUokmmSCd+c87gi/PBjK9p8wGlypHNdIAECbRf54zHdEH6HqMGcpTmmSYvIEnyv64blS0BRTepps72sQUwaaE1CCYOy+/83WBy3jGQzPFK1QkvVc++B8BYfDD0geBrQv/AJdMDSCD6YpTb3I5ajsTacSBMQK+HhsMYlxYyWcak4dDDDb76YgxwYANvwjtZqYLXUCfzLIA9QSbeY+GNWBjyEGPXGh4b2mq0lVZDKDEMNhPIgiPfPyw1OtzN4d7G+047pwstVWoodDKkSPvribTjSzOiLTjunEmnHdOCwoijCjEunHYwWMiAx2MSacLTgsCOMdjD9OFpwrGMjCjEmnC04LAjjHNOJNOFGCxkenCxJGFhWB4FRyxY3EDFr+RB2kfri2GH3GJVI6fLHC8RnYoIiy+X07CPfiyxkXvyjyxHUnHEIJkYhu9S1RJlSKcaRYTANwJkH64bxML3RAFxHpy+GJio6R9DivWrESoE8r9D5c8Ck2xNUgGhjfFujlWcTt7sXqWVSdREnFtnHL4Y1li9iI4fcr8L/CYk3kRyjFvOU9Z7wATM2Hv+OKFarfpiWhXvzxLbux6VQ3NUhIO9re6xt8MdyqXI32I62xdhag6Ec/PFaplmRi24+mGpWqJa1HogJB5/e/n54r5vLQJA2+mJqloYenn6YIJTDeTfXBmrUKszUYcMEc1kxq6fTEb5MBZn/ONlNGeVlUPjoOLNLLjnfy/2xMgHIC3x/fBmHRVWmTyOHhSNwfhi5rvERiysEciPXEubQ1Ek4RxB6VVGGrSCCQD7S7EG8EwbTsRglxPtfXayBaX/k3xIj4DAoIBcW+mO1EDc/dhLEobw7DXC+2DKsVV7wzuCFOnnaIY/D1xqF43l+7FXvVCnrvIBMRvNvfy3GPNGyxEwLeV4H64aiGCLHp9+mNVMzcDYp2zU1o0RR21H2/9UC0eW/0xq0IYAgyCJBGxHI48jqU4uNj0+eLdDO1lEJVdQZEBiLe7FZhOB6npwtOMN2V44aLd3VJ7o7c9B6/6TzH+cb4CRI2Ox64dkOLRFGFpxLGFGCxURRhRiSMKMFjojjCjEkY5GFY6GRhYkjCwWKjxKorKbix8scgG4wspYKxZSPL6QefpiDP5vSQlOOp8Nx8ffjyY4tnoyjWpZVjhGkJnY+WKb16ndSJMHcjkP0tvitSc7k7j6+eKWIiGgyCcc0yZIxRy2Z8RUwSOl/pifKZ9XJAkR1i/nY4uwon1H0w6m18B81xJwzCIWYXYz1O3l1xyhniJ1AEza5EYWYAvxIAAH5YqPWNrxGLCVVqLBn37jzB+9jinUyT8iGHrB+eNcOSa1IkmdFW9sFcpXkRz9cCArL7QIPL754t0D1N8VJKhIv5tVjxDbmN/845lWIiCHHzxWYwYYyDyJ+MegxXo1JUMkxeAdx+/++JTWzY6ZezDFjYH5z8MNImIvy+/LFQ1iWLeKfLy3t/th9Oo4MiTPxxZJep0gt3knpt88XO4Rl2EeW84qnMAgagAepFvnhLxHTK3t+aDp+O2IlI1i12OZg0gTLwR/UQSPf78Kiuq6sD9+X64rrxNCmnSUGx2sJN4g3O1+uKNPijd27idUiNQjTNj4RuBIPLfE8x2Dig7QcSwBmN45H1xL3YOxj7+WMrl+IkEsz3F7Wubnn4v1xPX4oagUuCoE6gD7QgiY5c7xz8sLOwo0avBhhHut8cJgJuBPUb4z+U4rVedIMASonwgQANXU7n44JtmAY0vBsIPWJtJvAxUZq+wmi69NNpi3wxAtIi8bcxzw8vrGg3YbxuMRtTdLiQPWMaxl4kOJK1RSPu2CfBu0VSgNIOpP6WvHoZkfTGc4fxTUW1m3K2w5X3MjrzsMW/Cdv2+s4IzTBxZq37aVJEUkjnc/Y+eHt226UR73/8A5xlVXrt99MUOJ8RFEgCGZuXQcyfvri3OiMngehZXtnSI/Epup8oYfUH5Yv0u0uVb/m6f9SsPnEY8i/8AXVA1FTEwALmepvtiXMcXNgqgT+Y3/wAA4nnxDlM9rp1VYSrKR1BBHxGB3GuNLQEAa6h2WdvNjy9Nz88eU0uI38YWPuMZvLcRdqveajquRBsByGnbywLHTVhymeoVO0OaJJFSPIKsD4gn54WMsvaSmAAxJMCYW088cxpzYCyPsZrh7uTFynoSN77DFzPUaUrUVwSfCRI6Ec7WGnnueWO0FsmmYtsdukiL/wC2FxGnq0BaYN+kAxYC2x8xjyb+I660IeH1wCSp9QSBIA8rMb85xdaiDAHLcTyAtbnjP1m01BYKIvHi0nY/f1wQy+d0re6qLTH/AEneT8MGJhvdBZYy4CnUTBkiRDTa0GYP+cD6MoxvPO8yes9OYwTyijQCI8ce0THkYBBsx+c9MV0ybEQLMpI0n80cp59R1nDU0rEVEpAqCLDVbnb9cEUy4G59/X5Yhy+WYjSvK8nYDa5xe4hQ7hPFVUuyGAlxMEkagSCBAB23tjSm0VGhlFqiOAPYJ6AxtYmbXxayWcDsVq+CD7XtSNpIHn6c+mA+Sz7EA7sTG2/M2H0/bEuaqOr6gH0nkFaJsTB5i4MTacZ5XfiSW6HFHfWyAd2p58xzkXPntiGpnwniUySY0RbyMbi/KMMyVZdXiMTsDbzP64r1aDay6FCQSd5Pwjf7nDv4h9DtPNS0OwuLjTJ9CTixK0oI2YTv02if3xIg1j8QaWmQdJI5zz9fLEHGkZg4VYWnpJM8jYHeI5D0wlq6DY7luJrMkt0gMT5R05/LBFaysoNweXQ3FvfPPGXpUohpgEkA7XHn/nBfKErKwCsczFuW/M3+GHPDS1QtyevVPiQkwRYE+ZNgQR5/DEeazHd0wdV7xPMwbW6zyxH3MspFTw+Qv1GLOZpFV8MRyPIHbb73wrjaQA/KcZJEEvqnk0AyQehgW+eCuZz6spKeYOqPEBcnY9RgKMuCRUR1BIOoNqgmYbZSI3xbajUqNNLQQIWVJbfkSqkCfXbFSjG7FbCwZXQBgT/aSB7vKJm0bYGVDRB8Strm4veBaQfa3nl8sOTKlANTJfYBgBO0DUYIg/TC4ijgrAQNBBJKzt1kgTfy+GM470mUy7layEEAHVBgkAmOgvJv54kq0HKqV0yLFmGjoJ9bRz5e4FlM0KZuQT0G4P08rHFwcWceFrK287lTIIEHcXGG8OSegrL9FxTBFRhqG8GJA3g2M45l8zSfUup2kXkiwA9L4zPEa3jZZJg9dXzgTywspXVdJAOqYMnebRH+cXynV2KzYZfhSEHQzQY9o8/1G221sCMxxAU9dMlfC0aOUAkH0Mib2OLDcVCBbEdZJt5SJvF4mcdp5dKrmpTOio0y26te4id/Tr8M1mjrLYdpgd+JVKjDUxQckUlQBytN8SV6mltFhpuTzINv3/fD+JZvQQI8QESywYnkTPncbYlpnv6ZDKzKt9WxPkImbxjbPpdBRRq5lQxhZA923XykTiw/FrApAEXWLA+7lHXrgfWyjBdcNp5W36yRtHnh3D8mzGdMrvPz+A3v0xTUXqxahUZtTSmqtjYEQIEf58v2o5fNCkzAEMsdNzEjFvM0lJKuPZAuOZI5DnuYFsCamX07NJ9IPw9MTBJ2NhMV0FtDe5AR8YwsVqPD3ZQTqv8A2E+l4wsJ13DUuVOJrTCgQQRzPx+zghlytRDoQmxP4c26kQPTG3o/xcywUD+Wdon8ybTI58gQPdjp/jFldU/y1TYAiV9R02v8RgeCgs8u4xww0PZ1im25K3BF4kwDO9umKjU/DdmETP8ASxEaYmLxa/THsmc/i3lBpC09R1C6n2epMqLRItO+HH+LmU/+P5n/APTGii9hOjxzvXbSrAoqmdjJ5n67W5Y0mWy1SrT1IhtI3PyMWPly2xW4hxzJrUPc0NQkmWcwskkAeCbSb+lzgnwvtZQlUBqUxNguwNvS2+McWEnsjaEYdZfIHU+BZi0CQDJDkKZ3BU6j6zY+WLnF8tncxVDPR1r49Khg4UsACPaJVTpXeBjV5viK0VDLVZ2PjCsWAKmADaDEkWnEidriIBppv+VmH64eBnnrpQsVQg6i7Mfkf4f5wlWZqS3koam3l4LT6GPPGqqcCqiloFSmNtJkuQeZ5b8+Rt0GDC8WLorw4UzbcWMNcm/O+I6bSxAVtUSQQOqr16sPjjrSRief8U4BnUGoxmBB29oX/pi+w2k3wJyeUqsyrTQ6jYqWkzIEEAkiJ3PX0x6Jwrja5nvdCVAKJg6gt7kGIby5xgrlM8iVRWFIFxsxRSfjMxiHBPUDz/t1wCvkqy6UbunRWVoJAlVDgsdiHJseRHLEHDatRmFJCXeACKZLCNrnTt1J89sbHtd/Ei75Wvk6VWkQDFQG4IkHexBmCDywG4b/ABCpUUK08lpHRCFE+Yi/qb4h4aYwinZzNhRoFIDmrGV94UFdU8x8cCeK9is9V0QaIC/l1mJ6xp+4xtcv2k17AW3Et7ufriWtx4IuoqDuYk8jyk74pRihann+V7B50Fj+ALcqjbj/AKcXMv2PzqmW7pkiDLnaLz4L88bHIdoFrvopow8LElotBCxEmd98XcxTiGMztsOduvnglhwlug1POeN9n6tABstTFRBqDKq3AgGY1SZ8sBuGtUV3ppSI8QlRuSTtAF77DoPh6OvElOYOVCOXCmpIAgiJgXmbTti9lq+hiy0/EbElRPx3xMsGMirMpn+zGaApWWWMkAqTBUghkO+8SAR54p8V/hqyuriuj62EI2oOAYkaVU6lXqSox6Tk82Wa9Ei1zeZ+pxcybCWZ6OgcmJEneSRyG3PChhxhsG553k/4P1HIZnoKCt4dzB8hpEiOpGIOL/wnzCFqdJlqLYpUJgrBmCImbtcSL+4ajjP8Q6dKRlgtRhYk6tPS0Dx9bECOeBP/ANSM2syCSsz3dIEGxICggkDlJk7YWq7lZUeddo+yWayjlHpVGAv3iqxR15GbhSNiDt8yKSaMHmRa22xt549Wbt5masCooqUiQGWpR0wDz1pBRlvcGxwO4jwTLZnRUo97ScJ/wqpYL1AWpA0NO4eJ/qtes1rVCyGCTPP4mK6gbEEW9I2nFrK55ZWwUC8KCATe9o2+/LS1uydYICKrKC2kQPMISYY6bMG5CJG4nFHM9j3SlqA16Q0pdS0MfFAYgDTymSAecDENRegqYLPFfH4aetthImw1TuNRtPpiXKZzvqZTaDPhBsIN9U2Pnfli4vDaJ7sVC/hIlQwiGTW2kaTLGRaRJNtxgiOEcPVJH8wtrkBrbm66toB3wPCika4eE8TZpfq6A+QyFRFd0DlIgPpZlXUCJYhYB/xi1ksjUsxpFmAuyyogzBPIevrgsj0gj0xWATUNTNTLsItZiZFt46xtgkc5QKoO+pCFj2HBIUE3DORy6YMia1Ov3F1+JeaMlmqSGRBpMTfQbz1jcg+X64i0UiwuSwFmP5h+XbbyP7Y0NXiNNWYIiVQpIDQYuDq8JFiQYOG0s3RqKKFShRSmWLAldOkwdmi06QIG+JeC+jOd4Duvt9zNa0W0g2F5N5vz9cLG7fL5FrsmSYkDxFWJNouRucLBkXct8FidF9PuYaj2UuB3iGbXBF7GARPiwxey6yV75NY6SRy52gkmAIvgzwTOSNG1wOsX69fIdfQYdnOGsrmpRILGfDsTP5heJMm1ucYnmyTps9lezeHkuZFadreniBq3ZMIQXrKBz8JJ67H9+eLVLskJkukESBpJN7jb/bBDJZ5aqhGCnrq2RV333O/pi2KbSHpksomzcybCLcv6T5bRiXizXUuPsrhmqV+frT9jOv2WQk6awBB03X83QCd8Tp2QCEfinVqiQnhjYnfr54KJmEOkOsNGolvCy3EnyA+ZB2jFyjrYM+qzEEhtwOm2wE+HqRPME5s+5S9mcNdpfUo5jhr1Wls1UKKukQqg/wBQXwxqFgbj/Nb/ANGYMimuDIJI0aWA6TqME8pG0nlgwK6VHbUCioCw5T08iT/jcnHcqhhm1ExuDaGvAm4MARAEAzucJYs4rRjfs3hnpl+bCmV4kKeVNNUZtBOhw0apJJDLsQGLXtEkTvEGSrtTqrXNQ6alNkKkwt4bWOsaZ2uBynFTL0GFF9QIJIgQZYcrcgTYCwgmTucSrUD0reMq06z+aJZuW0geK1gYGxwc6fcS9m8M/wAvzf3Jey6DLCuq02dqjam1+GD4oKQLgkmx6C43xbOfOrUoWLRB5mPCSBYkEGdMc+gI6ql6NRfETBcQYi5Df6QdgLkxvuJcwC6GoCy0iAWBEwuxJPItaZvFhBwubPuP3Dh/+Pr9yTN0KFR/xKCuxgA1FBI6RI2IBa04F57glC3/ALVF1kQw1AKOZYKRJFyQOgFycEq1VgHCw3gDErZkY+yACdgBu3SADiXu1XTUqMe7qEBKirqlgDpCwRrY38RNt7CcRrd/yR7hw8XeX14X68Clk+GDW4UvS8OsK7+2AerTDaSpI5agLyDh+UyJrFgHrVIWVWNLKDceFRdzBJn2QBNzh1WGvbUpIJQytPofEDqqkeVtR2594iICUkMVKgsVb2aRnW/hYkO1xB31Hpi1OXcPc8FflXlv6+X0j4Fpo1nNF28UqomZVRNQgbQXXSpIJ3POxJO0NZ6tSmWUrTCEFUaYYy2rVHxAAF+mIOH009tBpCAU6TA3AFiZMEXtInbffFOk2urmyxDsHDDcrqUWHgu8HcDwztM4fMk71H7phJr4F1OVsqv803eg6qqBF3ixJZN76gRex6YINnjSZdQHdwFVxPggcwTFjuTER+XZucfpmoqVIXwDWfCQznTJUxMAmxA5Wviv2afvKZOZRq3esGcLBZB/y7EQE5x0M3wZ5PqS+GwV+ReSCOZ4hX0lSzOjJeB4gCpmAIMEwB7JkkkgCMVDNQBQ2qi2oE6pfcr4bAFVACflEnc4H57OtlUZoLB3miCCVQHxa3J9ppJFyfZAtgwMlSemtejWULADkCGKqdbiYgSSZ0nf34VyQcrB/wCV5IhQ6ZYv4AV1arMs/lH/AMlQ2ECw8zhsFyZZlWGeodcd2mmAJ9hnJhpmN9xc0m4kj0atXNUwlOVWhS0DVtqDAGLmd9v1unIZgUVFD2XcPVZiWIDFfAHgWAkcjb4vNIOTh3eVeQssgdaIZY70u4IgAL4mVYIKmVjn18scybmpTRhI1TTLjTpR1ZgGLGwnwiw+MjEeWztGpnwtAHUlNlDTKi0Qq7BRe8gchMjDq1PTQqpXH81WpvqCqdJUEWLQfD+aw5Cw3wrYcqHZeRYpVyxYGIVwGRf+W22p2ePwjBPhUdRzOOVNbMEokM692b2RkPtmSZdBK+IXM7nYRCv3oXM1KumkJSojKFRoMNpRriSIky1iBG2I2zbuqUhSZaD6RRCm8MSS1Qz7NwdHMEzhpsl4Ma2JM3QLArlxTZ6jDVUjwEAHWEbTDsuk+IhQLRDYmqE6xTooWAMM66WU1IAVJnw06amTzJABkky7M50hhk6Dp39RfxqoABCLJmFWFcgmBykeuJO+p5NGrVAtMIpp0aerVazSGC6pc77xAODNoLlK9ivwlmqVXLKFFLuqZUmQGDd441D2mChVk736xijwvP5Z2bvFVVNUgKVG1XUINraGM6jbxb3xN2WLaKXik1arVjLEEiCICwS4sDuN8PyuaB4pWp3C1KcOGlQWEBbsZi8DTAuN4nFOW5ORqtf7JKGTVtWXqqDUokeLSs3B0VBNmUqPGh5gnlJbUyuVYVKTCitSjJaQr0wDYEmRCSxhdQcaehjC4oarJTzVIa6tAlH7oGWUHxLLEkeHdoJvOxxJm6OXr0YcKVqBSRTXXUpVHIN6gkhdx4gP2Vg4KqoI0Oz+WqKHNBfEJGkEgr+QgqoEFYO1pxzFF/5yl+GuRaoEAUP36jUAAAYvFuU4WJti5WH2+R59ndVOprAa5AlivvAVb8o25ekG8jnfBE6tjUPJByA6mL+nuGG8T4ablMurdCT153fb3YFVKy0YpLDaN+j1dyT1VLW6xik1OJPs/iHFOLfr16thLOcLZm1IIMSGLb9JHwE+m++IctxBqbIjkqUWSB9B1J5n3bTJDJ5lRpGok2LuTNz7I/1k7KNh7pdnuH02BKghhJVoEg9IG452vzucRm6M9rJ1j03X+ElMLWBaoANEkkmynfTPUcztNr4izNBioZLAAFVYwSf64bcjcTzvgHSqvSUrUiFMhbw7bqT1Ub+ZjBrK8RXulRRrqu0mTEmLsTyUfpAwZWtgjNT3/sfU4grNTRbqsFibksZhQTu5NyxmIOLFZVRAqyoLCwBKsxmBuSesW2M2nDaVKi4lEnSf+JJGptmK/wBW1+XrgXxOq/iaSWgCwjQp9rT/AHGLnpt5RTbob0i3uFURlpmPxSDeWgGoYBZiOQHIHYAC2JeFqKgenBKjwkXBqmQxkD8pMQvO3vjp8TppQpogJJEIqEAlrRJOwvJMH9RzLZ2Ki0V0s4H4lSCAvkIMlpMC/wA8N3QtE6/z13+ZPlmp0jVNRpUOdZLRLR7GsHlYQNthfDqVKqgVGIKu+pyR7PNFVDMQObSZnnijmOHAlAshUmFFlnrtJPvnnglm8+SgWmhauSB3l9FFYAZjFi5vY7CPIYNHsKcZJary9f2WK+jLNTYoGSs5ikrQ9S8Fp3AEXJ6csVdLmpVSjUBfe4Jp0Qd1AJPjNvMwJgCMR5XPF6opIZWnAqVD7XoOrEzJNrHFmjlhSlqaELJ1nSYuOtxq2wntRGTr6/3xHBNCNU1oi07sKlxUP+kAhiSfKSQLch9HPBA+aeVesdNJFUalSTpAUkgbg3tt1jEvEsz/ADGaSlSp91RpAEqpu8DUCSD7JIsefO5AFhKtWpVK1ECUQLLY6zykjYCBYYexMblrRbpUQppLUY3glye8IY+KTMahvMbC0EWwE4TJzOZJ1RebfiG1gBbSg5bbrjUZdcxTVqndzSK+y4DDmAYjVEnrB9YOMvwIsKtZdQbMt7Te0iKLC4tE7KPIWiwloLN8X6ePrULZOg5oL+FpZXJVSzFzz8TbyelxHXlRo/8At3dAppZcgvUdiZdoA0BgZEHlv8cX+H5V6U97VD1KjRqYwI2VVEjSJPLr6YZxngneFWaoKgpHU2htagTcMDdR0JtG1thPUlqqJKBdlam1JEpAeBCQxYG5JWYAiepk4qNkGBpU6mhMtTVnenPtbm8kyskE3PnuMUqNQ8RrlNRXL07kf13tq/1XtyAxps13FkrVgs2RSussdoCi/Plh00xaV4euwM4dm1z9SoNC/wAug03EsxO2/si0wL2G22Jcor0jqXNP3NItrpK3MCysy3JE+ybmPXA7i4bK5dkyoI1MS7CxXYSOd7enww7sGpGXqFgdLtaI8Ubkkx6b8jh9LWwnHoyHs7nVr56qyUu78BB0iCb3ZzyYmLC87m04LcKp0cpW7ggMKz6tBJZidjfcr1nlJ64o5PM03zDUcr7RXx1baVC2EwfHEx7wJtYVmOE5mhmO9puKrMQpcrcaiBMSYi2xsDbyN2J1Qd7X5KlmcxRoU1rU5ksSAaYETa92t98urVHDKTU1fv6tapCaze4AEiSSoM7blotgnx7idDLJqqSSRAAMs/7evL5YzHAOE/zQOaZ6ivr/AAyfEPD1AGwNott54L08CMq2e/iG+znZ8BalOv3ZrV2bUSPAVPIEAREkwOvliH+I+QzNKhTQoooTBcCYj2eXhEfcbxUEzCM7ZmsGBIaQYCgA+Q0ib7flvgUeJ/z+YTLjUaJPiLMQXCgn3C1h1icFkyUlUlt2JeAcVV86KdInuKamGPtaQIseYkgCfynadl2l4hSpZ6jWV2rMp/4JjwGDphoAFyDG/PpjR5bgGXy9dWoqFYA+AvJYQZhWYyQJP6jGX7f52j3ihKf46kMXjTHMAj8/6fHFKSk9CUtKRtv5d+/1OYoMniVNQOoiAdYP0jYYx1DjdHLV6lDKKXoOS1Qt4isKdZSfbhQfam87jGi4dnsxSytJzVsyB2ZgvdwSvhYNvAZhuNtwcC+I8M7yqc7lFQyGlVYaXeIlSx26/qZlJ6A1r6fyLg4oKfhatJkkEhmlSdSmQYgqQR5YWPNX4rXQlRUqU4PsBmUL5ATYDphY1yIwzT7ms4xwekZLOiA/1Bffd9sZfPZDLosJmA7jZV0x13UAAC/nja53Kd6PaZPMIrE/96nAbN9nUb28y49QgHwAGObCxa0k/XkeWrTtIHcDrLJJMBdifP2mPmbe6Bg7Qrq8MRCtamPzPzmOQ6D3neMZkZOklVgKhqU1A1EWDHkog3n9G6YK8Fr95VNRvasAOQWdh5Y2nFP4j6ThOIcoRjHT+fW3+BrP8LpuB3qEx0N/jOMzmKfc6lXZ7av7P6RN56+7rjV1M4laq1FNTFZLEE6RcCC3X9jz3lbJ0XlGIcA3A5HlcbH4YzTa3OmWWTzLcHZXPUkojX7CgWEE9IE84nHaGZT2zTCl/wDh0Vlio6km7NBkk2FoA2wK4xku6qyViiBKXJk9PEd538sQcIz85iW3jfp5YIxtNjeJdS2e1ff+DZ57JaVUBZcAxpgEWg6CRaAedpjmcZhMi+WK1Ybu3idQhlJ/Kw5HGwzvEcvRpNVrli0DQikBnJk8x7INzyveZAIfhebd6TPWARGkos2CdWJ9ok3k7722wqajZMcT/wBKW68hnEOPNVAylGFUkmtUEElZuBIsQDE+g6yzL8Q7xxRy3hRPab9FnnN9RnbEtDLUqqMKawGEB1AUH/SeY+WBvDcm+Wq+Igg/E+g523jlgu1XYajFO11erC9YAE7o5/NpmfXefu+LvE+1lSllu7p0iajSobdVm58NwxuY+cwMXcz2gpZSg7G7kgpH/MNoQmJCiNXxHO+O4LmGrVXzNZoAnSosgPOFmAAD8/LDjosxnif+ssjj67jstWbJ0C2hjVqeJmINumo+XTmScGuzlMmmWqsWqP45Jss/lHQRFtpnFCjxsZisKFFQQ06nYSI5+EEW8z8MGRR7k+C8cjsR+n6dMTJ99y4qLfwvYuVsnmaSVNLPTWosTvon8wBvTMSLQdz54y/AE7nVRQq2YYmRMhQthqYbC89fFg12v7YVf5cJSplGcRUqdB0AFtRt4uUWgnAHspTShRaq5AL8z/SP3M/LFy/DozDBU3K5RSYS4Vweotfvcwy1GNlIkhOsAi3LboZ3OD9bs89aGGkjxCDYtIgiOhBi/WLzjCvxirmq60qZ7unN+pUbkkbSOQ6743ub8KypdRA0kFhyBmRz635HEu01mG30h8+pmM4U4dSaFYM7GAwIM8vVQLj1jecLspwwuDm6ja2ey6hyBuR02ge/De0fBq+bIqmq1SppFn/om0CAARMxF7nc3k43xsZWmtGlGsKAP7VAiSOvl7/Vvw3Y4qT36Gky2Xoaj31UIxAVQTJN9RMbtJAFha2Mr2uc0aYpUGXTfUFs0b2EC0kzG3vxV7EUi9V61RizkgCSb/1Hz5AY02Y4H/MGO7V+7OomYC+QNrmNvLDaSaRmsyuTdfrsAv4Z0L1akAKNKzzLXPwgifXGs4nm8pQQ98QheYYEli0QPDzHnaMDs1ROUp1NNPS66nNMbt7IZh5CRNtr+vm+ezD5iprc6nYwOg6AdBhp5pCyWrTNVxDgL5w/zNOpCMPAGMkgWtBgDyneb4tdjMtXo5ju6zfgohKg+zJINvO7fDpGCfCq2XYU6CPqKJ+WSABYkkeGZ8wZwdqcPV4FF9ZmDTc6T1JBJ9bdY9cK3shSa0zME9rOLZelSIqhWLAhUAu37CefwvjJdkOGJWFSoGq0gJVWBWbwbW3AiT528hXanKuldi7Fg11JBBjbSQfZK7EYPdluL0Mtl4rRHtC2okmSBp57/vtg6A1W2xe7L8DOWzD1C2rwwrTMzdj62+Z33xQ7dcZpt+EFV6g/N/R5Ai8+W2D/AGc4/SzpdVo90KYB1ljqJJMbQBttBH0wH7U9jpJq5cqSbsm0nmV5Sd4t5dMG0tQg01oi12XynfZNTmV70EkoI8KgFl2mA1jeNsFcjlzSQIBCTCWi28dJnyHyxQ4JxlMtlEFWVCqJB31blY6zy9cZ3tB/EHM1yFpxTogABIBLAT7RFxPMLHvxSWazNt4bTSsi4nx2mKrgUi0GJnTJ52IkXxzG7p5DLOqs9FGYgFmKKxJgSZIk4WFnE8KDd0BnSZ/eJH1xk87wnxnTk0O8M9YknlsG9+NaWEE8vh5YHcRzvdiVpO/kt4+eOPDxJReh4EqMkOF5hbCgVEyAp1AE25sT78SUFrUz3ZUrUaABzM293ri9m+1brZcuwj+v9RB+uKfD+IRqrteo0hQeR5t7hAGO+MsRq5I7OCxG5ZE6Qdot3IXLUbVGvUePZnc+sbDkMF6GTH8sEXaSt7agwVrnqJBnqvnGMrwnMQ8kyW3nn1++Xux6b2Syy1F0sYUsTyBsoI32254znd0e8nGOHn7dPA8/p5tkc0aizSqm6VPEVYCIHlqIgjyIxUo8FA1VUraQlyGWSvPSYN+kjfGn45mMrmMwaeWXWFIZ3c+HmIGmCem/obYgXhFOGBNmMm7TJIO4II2GE3Wmxm8KWNHNB1629bGbWq2brA1DCIL9FQcvU/ribNZk5qqtOStIHYWsOfr06Ys5/g7qrijcE6mX8zAchtMXOmPjgXw+qEIY2nn0GLWu37GyXSX7m/yoC0wqgALYKBy5ffPE2Y4DXA11FsASdrC4kgElYuDIxV4HmOY3Ugjpa/w8sFONds6GXGpVY1iBFMN4bWgsZJpx8SNhcjOEVJ09x8RPEw6yRtevIxnaPhr1VFVG16DoKCZXbkb7n3iDtinxPJVlpLTWk+hR4m0nxHcmN9M89sHOy4es75qtEm1NVGlRBP5QYgSQJvvfqcqsDJYTPWL4b+F0GG5STbMX2PhWZvzH/wDHHo2S4PTrKzODpUCFQD8wO5Isv6SZEYxPFeEmk/8AMUp6sgvbqtr+a/DGjyHGCKSPTaGIi17bGRz9IwpNXmZE7yOKdMvZvs0Z1Ux3lGIKNuREc4kgbESDNt5OC4jl+/zC5Wi6aEAAv0F5tcjaB57Xi/2n7aViGoU6pINmaAIiQQsAQSLEj0xV7GZdaatVcXey2mFBv8SPkMU0qzGeFzfwtp/p2L+T7Nfy76gzExG1vPYW+ONrwHOII1GSsi4nRMEEruemMvXzqHbvPcqfquKdbOQQVeqpBBmKY2vFoseeJV3ZtiYeaLiej1cnRrGzp3qgwVgkbCW28iRYkHyx4v20dBmH0WeSKq7gOp0kqeYMT5c4NgW472jdEAokqWm4Eaet7nUes/4xsT64uLvVo5MPDlBtJv8Ac3/YcAZfWQJYkAjkAYPoSZ+WNLQzZSSmm8SGuGja+8+YOAWXo93TVF2UAfufU4iqVSOuM27do7OUsuWRsc1xyjWoujfhMAAhBDMGj2rjYXtsRIPTHinFmQ1X7r2Z5WE89P8AbNx5Y1tchtSnZgQRMSDvfGR4llDSfSZg7GNx+/3zxom29Tl5McJtJ6M1f8PqOhKlUmNR0g84Fz7pPyxqKmaU/nn3fuMAezqactRB2ab+ZLEYKPkFP5iPP97WxnLV2dEYxUUC+0uUFdWMsWu39Tk22k3Jj59SZwFZyxvysB0HTHplXglb8sn0BP0GMl2m4M9Mmo66TuxggHkTEWb6jzBnWFnNivDhrYX7AjRRqNF2eJ8gAf1ONHUz3lgJ2NZP5ZVJEksb25kC5sbDGmPdAGXWfK/0GIlF3qUuJwIxXxIyHaXh/fjULONr2by6A9D7vTGUacuqm3iAI6Xg49bzaZdgRrJBBEd2Y+JIGMfn+AsayVKZEKykl5kqCLHTOoiI1Egkb3E4cZJLVrzObF4vCvT6M1rTO5+OO4avEacXUk+p/bHMZZl3Nff8HswbmKLo5Vtxvfykcrb/ACxU4gtQD8LQW/vNufQ4fk6QVFAPIG5JJJEmSeZJOLRpz6fT7iZxg4qM3R8+lasyGao8QbZgBOyaR6Qd4xTTg+bEl1Z5/uDEGbXJ9dj1xttExcW+c+lzjqo0XWfvePTGq4mUdkhxWVproYSnkMwjT3VS2/hPr54LZ3jb1aa0KchT7XVieXkv1xJ2l4pH4SGZ9s2t/bb0vipwWhu5G1h68z8Prjoi3JZpI9rg5YmKsvc0HDKC0aYWRO7QZk/tids8g/MPn+mA1R3nwg/L9ZGGv3zWEj1j9FGJat2z2suVUgrU4hTO5PqJBHvxQThtKvUYio6neAFAPUgRv19Z9K38nUG+3vxEab0yGE25i32PlgrSkzHiMNTg1dPo0GDUGTpnxliwhVIHlex2H+MZiWrVLmWc7/fID6YbxnMlqneO0q/ssNgRupHL/PO+CvZzJkg1D/pTzJ3I91vecVCMoK3q2cXC4lxyTlbW99P6DFPOd2qqLAAAWxZXPNEkHT/Uo7xfeyAlf+pRjqdnK7CSmnaC0KD13M4T9nUBDNWpIx3itpdet0mY9fdh8tvobY3G4MdpImo5wVBKuHH9rT9MUe0ObZKLGnufaM3VeZA+p5b+nMxw+kDP86Krcj3Wtv8A7g0N/wCWHUgwBEtU8tEe/wAVRifUnEvC7/U48XjuHxFUvozEoZgDc2GN9RyohafJQF9Yt7zM4A5fs46ZhKtMDug2ooWEgi8Dyn4AY0NIMAJ0je06jck81H0HywTcb/EVh+04KNtO/XeiP/0kTzj1+Ufe2G1OBqeuLmlj/wAyD5KPo0ifdjjFz4TUeOYWE+BUDfGXNgupMvay6R+f+gTPcDeCFBYHdOZvaLb9D69cZzh9CMylJ7HUDcRK+1sdrDY43RoqLHUR5ux+c4cEQW0jyBv673nB7xCtmcsvaM5SzUkTJVTcn4g/SJxKHpmI8U+RH1A+eKySNhPp/tjoI3P1+WM+auiCftDHl1r9F97O5vLqQdNP0JYe7ZT9nAuvwIVF0u5At7MWPUEj3e/BRTNxJ9J+/wDbD0qGLyD1/wAYfvElsc88ac/xSY3KZYU6aUxDaQILKCbbco90Riy1eod6j8/zFR52WAcQmdoH6Yco9fdiObPuQ3e+pypqPtMx9WLD5nED0wLWMeX3GJmfz+/dfEb1Qf8APz9PTEuTfUl0RoV2Ej3/AHfD+8kdf1+GImdf6d42v78RgLuJ+/XbE0F0TllHVfMf5GHrtY/f0xVDeZHoJHztiSZ93nE78j5euKruFkhpn+7HcVnBm0R6T9MLDpDs5l2HdoCdlG3kNp36YRUkbzzvvG/pv98sdwsEt2ZoDdo89UpAFAADzgEj4228vfjIZrPVXkOzN6m3wwsLHbgRWVOjHEbuiHKkgxHhNv8APu392Npk0UpCeytjbfqb/d8LCx1OCnudPC8bicNF5K17/wAFtalMWkz0C/u2JDmlNkp1PWVgi0iJsfu+OYWOTEajsjaftLiZfm+S+w+qrMLURtzqN6cvTDn4e7c1H/cT5/m9MLCxy+8Srp5GfvONLeb82Va3Zum2rvCCGiYEDVyIjnffnzxf4fwtaIC0mdPQwTN7m5I8sdwsJ4+JW5jV7k5ytOfEoa0m2/K+J0ylIbU1B8gN+mOYWM5Tl3GPaisHaPIRhmsSVAEjrytP745hYSGzurn06T6Y6wMX6j34WFhsCNkjnA5jf035YWq4B93y62x3CwnqIeVBkXjzvHT7GE2WBHO1xz+zhYWM71oQ1CVO1/W/xm+3XE2oGed7+Xv+OFhY0iiojHAN9I+/PHFc72v99MLCwyiFqsXM2v7ue2Fqj2h8/sYWFh1QrEl7gmPO/wBfrhzUjsR6frzx3CwmC1GNTX788c7odb3+9sLCw3oOiBqZG0b88RvVi+3nhYWFF2SyYZrq3/jhYWFgC2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55831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47422" y="-13648"/>
            <a:ext cx="3825875" cy="521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Tijdelijke aanduiding voor inhoud 4">
            <a:extLst>
              <a:ext uri="{FF2B5EF4-FFF2-40B4-BE49-F238E27FC236}">
                <a16:creationId xmlns="" xmlns:a16="http://schemas.microsoft.com/office/drawing/2014/main" id="{345AE1ED-5929-E845-961E-C374F3447E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9726BC-F3FF-8944-8160-CA62FD3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816" y="486697"/>
            <a:ext cx="7145809" cy="1579498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nl-NL" sz="4000" b="1" i="1" dirty="0" smtClean="0">
                <a:solidFill>
                  <a:srgbClr val="DEFF2A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Wanneer</a:t>
            </a:r>
            <a:endParaRPr lang="nl-NL" sz="4000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CFAC39E0-7F87-ED44-9A16-AF961128B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32675" y="-120338"/>
            <a:ext cx="2518492" cy="197551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A0708304-241A-884B-A1E6-DA5B8A33C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="" xmlns:a16="http://schemas.microsoft.com/office/drawing/2014/main" id="{8B920326-DBAC-4884-8F59-EE6239CC74A1}"/>
              </a:ext>
            </a:extLst>
          </p:cNvPr>
          <p:cNvSpPr txBox="1"/>
          <p:nvPr/>
        </p:nvSpPr>
        <p:spPr>
          <a:xfrm>
            <a:off x="873749" y="2354143"/>
            <a:ext cx="73558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In verband met de uitdagingen om een dergelijke fietsreis te kunnen organiseren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(meerdere hotels, bagage transport, etc)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willen we de optie open houden voor de volgende 2 weken:</a:t>
            </a:r>
            <a:endParaRPr lang="nl-NL" sz="1300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lvl="1" indent="-457200">
              <a:buFont typeface="Wingdings" pitchFamily="2" charset="2"/>
              <a:buChar char="Ø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Optie 1: 23 t/m 30 Augustus</a:t>
            </a: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nl-NL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lvl="1" indent="-457200">
              <a:buFont typeface="Wingdings" pitchFamily="2" charset="2"/>
              <a:buChar char="Ø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Optie 2: 6 t/m 13 September</a:t>
            </a:r>
            <a:endParaRPr lang="nl-NL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98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43626" y="-27296"/>
            <a:ext cx="3733800" cy="596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Tijdelijke aanduiding voor inhoud 4">
            <a:extLst>
              <a:ext uri="{FF2B5EF4-FFF2-40B4-BE49-F238E27FC236}">
                <a16:creationId xmlns="" xmlns:a16="http://schemas.microsoft.com/office/drawing/2014/main" id="{345AE1ED-5929-E845-961E-C374F3447E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9726BC-F3FF-8944-8160-CA62FD3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814" y="348033"/>
            <a:ext cx="7239261" cy="1860452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nl-NL" sz="4000" b="1" i="1" dirty="0" smtClean="0">
                <a:solidFill>
                  <a:srgbClr val="DEFF2A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Vragenlijst vooraanmelding</a:t>
            </a:r>
            <a:endParaRPr lang="nl-NL" sz="4000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="" xmlns:a16="http://schemas.microsoft.com/office/drawing/2014/main" id="{EC9C9056-24EE-3E43-9444-67A4E9F65FBF}"/>
              </a:ext>
            </a:extLst>
          </p:cNvPr>
          <p:cNvSpPr txBox="1"/>
          <p:nvPr/>
        </p:nvSpPr>
        <p:spPr>
          <a:xfrm>
            <a:off x="873748" y="2354143"/>
            <a:ext cx="74211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Ik ga graag mee en kan: </a:t>
            </a:r>
          </a:p>
          <a:p>
            <a:pPr marL="3028950" lvl="6" indent="-285750">
              <a:buFont typeface="Wingdings" pitchFamily="2" charset="2"/>
              <a:buChar char="q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Week 1 (23 t/m 30 Aug)</a:t>
            </a:r>
          </a:p>
          <a:p>
            <a:pPr marL="3028950" lvl="6" indent="-285750">
              <a:buFont typeface="Wingdings" pitchFamily="2" charset="2"/>
              <a:buChar char="q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Week 2 (6 t/m 13 Sept)</a:t>
            </a:r>
          </a:p>
          <a:p>
            <a:pPr marL="3028950" lvl="6" indent="-285750">
              <a:buFont typeface="Wingdings" pitchFamily="2" charset="2"/>
              <a:buChar char="q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Een dag als bagage chauffeur rijden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Ik ben bereid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enkel als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bagage chauffeur/beleider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mee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te gaan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Ik zie een TC Heeze Alpen Tour niet zitten, maar bij een traditionele fietsweek, met verblijf op 1 locatie, zou ik in 2025 waarschijnlijk wel mee gaan (mogelijke week ook aangeven)</a:t>
            </a:r>
          </a:p>
          <a:p>
            <a:pPr marL="285750" indent="-285750">
              <a:buFont typeface="Wingdings" pitchFamily="2" charset="2"/>
              <a:buChar char="q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/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/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Vooraanmeldig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voor </a:t>
            </a:r>
            <a:r>
              <a:rPr lang="nl-NL" b="1" i="1" dirty="0" smtClean="0">
                <a:solidFill>
                  <a:schemeClr val="bg1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15 December!</a:t>
            </a:r>
          </a:p>
          <a:p>
            <a:pPr marL="3028950" lvl="6" indent="-285750">
              <a:buFont typeface="Wingdings" pitchFamily="2" charset="2"/>
              <a:buChar char="q"/>
            </a:pPr>
            <a:endParaRPr lang="nl-NL" b="1" i="1" dirty="0" smtClean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CFAC39E0-7F87-ED44-9A16-AF961128B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32675" y="-120338"/>
            <a:ext cx="2518492" cy="197551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A0708304-241A-884B-A1E6-DA5B8A33C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802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89737" y="1080000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12000" y="3386558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31625" y="1703859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Tijdelijke aanduiding voor inhoud 4">
            <a:extLst>
              <a:ext uri="{FF2B5EF4-FFF2-40B4-BE49-F238E27FC236}">
                <a16:creationId xmlns="" xmlns:a16="http://schemas.microsoft.com/office/drawing/2014/main" id="{345AE1ED-5929-E845-961E-C374F3447E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9726BC-F3FF-8944-8160-CA62FD3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816" y="307134"/>
            <a:ext cx="7145809" cy="1890376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nl-NL" sz="4000" b="1" i="1" dirty="0" smtClean="0">
                <a:solidFill>
                  <a:srgbClr val="DEFF2A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Vragen</a:t>
            </a:r>
            <a:r>
              <a:rPr lang="nl-NL" sz="4000" b="1" i="1" dirty="0">
                <a:solidFill>
                  <a:srgbClr val="DEFF2A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nl-NL" sz="4000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CFAC39E0-7F87-ED44-9A16-AF961128B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-132675" y="-120338"/>
            <a:ext cx="2518492" cy="197551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A0708304-241A-884B-A1E6-DA5B8A33C2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098115" y="4941278"/>
            <a:ext cx="4279311" cy="21074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="" xmlns:a16="http://schemas.microsoft.com/office/drawing/2014/main" id="{400B9798-2312-45FC-81F1-82587760F68C}"/>
              </a:ext>
            </a:extLst>
          </p:cNvPr>
          <p:cNvSpPr txBox="1">
            <a:spLocks/>
          </p:cNvSpPr>
          <p:nvPr/>
        </p:nvSpPr>
        <p:spPr>
          <a:xfrm>
            <a:off x="1048539" y="2783859"/>
            <a:ext cx="8225180" cy="1571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6800"/>
              </a:lnSpc>
            </a:pPr>
            <a:r>
              <a:rPr lang="nl-NL" sz="7000" b="1" i="1" dirty="0">
                <a:solidFill>
                  <a:srgbClr val="DEFF2A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Op naar </a:t>
            </a:r>
            <a:r>
              <a:rPr lang="nl-NL" sz="7000" b="1" i="1" dirty="0" smtClean="0">
                <a:solidFill>
                  <a:srgbClr val="DEFF2A"/>
                </a:solidFill>
                <a:latin typeface="Built Titling Rg" panose="020B020603020208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.....</a:t>
            </a:r>
            <a:endParaRPr lang="nl-NL" sz="7000" b="1" i="1" dirty="0">
              <a:solidFill>
                <a:schemeClr val="bg1"/>
              </a:solidFill>
              <a:latin typeface="Built Titling Rg" panose="020B020603020208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097753" y="0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752000" y="2621273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752000" y="4120747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7622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C4152"/>
        </a:solidFill>
        <a:ln>
          <a:noFill/>
        </a:ln>
      </a:spPr>
      <a:bodyPr rtlCol="0" anchor="ctr"/>
      <a:lstStyle>
        <a:defPPr algn="ctr">
          <a:defRPr>
            <a:ln>
              <a:solidFill>
                <a:srgbClr val="2C4152"/>
              </a:solidFill>
            </a:ln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319</Words>
  <Application>Microsoft Office PowerPoint</Application>
  <PresentationFormat>Custom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Built Titling Rg</vt:lpstr>
      <vt:lpstr>Open Sans</vt:lpstr>
      <vt:lpstr>Wingdings</vt:lpstr>
      <vt:lpstr>Calibri Light</vt:lpstr>
      <vt:lpstr>Kantoorthema</vt:lpstr>
      <vt:lpstr>Slide 1</vt:lpstr>
      <vt:lpstr>Vooraankondiging 15e fietsweek 2025 TC Heeze</vt:lpstr>
      <vt:lpstr>15de Fietsweek 2025</vt:lpstr>
      <vt:lpstr>TC Heeze Alpen Tour 2025</vt:lpstr>
      <vt:lpstr>Bagage Transport</vt:lpstr>
      <vt:lpstr>Verwachte Kosten</vt:lpstr>
      <vt:lpstr>Wanneer</vt:lpstr>
      <vt:lpstr>Vragenlijst vooraanmelding</vt:lpstr>
      <vt:lpstr>Vragen?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Stijn van Meerwijk</dc:creator>
  <cp:lastModifiedBy>klesco</cp:lastModifiedBy>
  <cp:revision>388</cp:revision>
  <dcterms:created xsi:type="dcterms:W3CDTF">2021-02-22T12:36:13Z</dcterms:created>
  <dcterms:modified xsi:type="dcterms:W3CDTF">2024-11-20T19:56:01Z</dcterms:modified>
</cp:coreProperties>
</file>